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9"/>
  </p:notesMasterIdLst>
  <p:handoutMasterIdLst>
    <p:handoutMasterId r:id="rId50"/>
  </p:handoutMasterIdLst>
  <p:sldIdLst>
    <p:sldId id="603" r:id="rId8"/>
    <p:sldId id="2383" r:id="rId9"/>
    <p:sldId id="2382" r:id="rId10"/>
    <p:sldId id="2418" r:id="rId11"/>
    <p:sldId id="739" r:id="rId12"/>
    <p:sldId id="2354" r:id="rId13"/>
    <p:sldId id="2413" r:id="rId14"/>
    <p:sldId id="2373" r:id="rId15"/>
    <p:sldId id="2384" r:id="rId16"/>
    <p:sldId id="2385" r:id="rId17"/>
    <p:sldId id="2386" r:id="rId18"/>
    <p:sldId id="2387" r:id="rId19"/>
    <p:sldId id="2388" r:id="rId20"/>
    <p:sldId id="2404" r:id="rId21"/>
    <p:sldId id="2389" r:id="rId22"/>
    <p:sldId id="2390" r:id="rId23"/>
    <p:sldId id="2391" r:id="rId24"/>
    <p:sldId id="2392" r:id="rId25"/>
    <p:sldId id="2412" r:id="rId26"/>
    <p:sldId id="2405" r:id="rId27"/>
    <p:sldId id="2394" r:id="rId28"/>
    <p:sldId id="2395" r:id="rId29"/>
    <p:sldId id="2396" r:id="rId30"/>
    <p:sldId id="2406" r:id="rId31"/>
    <p:sldId id="2397" r:id="rId32"/>
    <p:sldId id="2407" r:id="rId33"/>
    <p:sldId id="2398" r:id="rId34"/>
    <p:sldId id="2409" r:id="rId35"/>
    <p:sldId id="2408" r:id="rId36"/>
    <p:sldId id="2399" r:id="rId37"/>
    <p:sldId id="2400" r:id="rId38"/>
    <p:sldId id="2410" r:id="rId39"/>
    <p:sldId id="2401" r:id="rId40"/>
    <p:sldId id="2402" r:id="rId41"/>
    <p:sldId id="2411" r:id="rId42"/>
    <p:sldId id="2403" r:id="rId43"/>
    <p:sldId id="2414" r:id="rId44"/>
    <p:sldId id="2415" r:id="rId45"/>
    <p:sldId id="2416" r:id="rId46"/>
    <p:sldId id="2417" r:id="rId47"/>
    <p:sldId id="582" r:id="rId4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01D9D-C9A1-7249-9C97-37880358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839074"/>
            <a:ext cx="10846085" cy="3159960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+mj-ea"/>
                <a:ea typeface="+mj-ea"/>
              </a:rPr>
              <a:t>NCCL</a:t>
            </a:r>
            <a:r>
              <a:rPr lang="zh-CN" altLang="en-US" sz="11500" kern="0" dirty="0">
                <a:solidFill>
                  <a:schemeClr val="tx2"/>
                </a:solidFill>
                <a:latin typeface="+mj-ea"/>
                <a:ea typeface="+mj-ea"/>
              </a:rPr>
              <a:t> 基本介绍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49927" y="2088682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2F980D-8E7D-3595-88B6-0C702C44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MULTI-GPU TRAINING</a:t>
            </a:r>
            <a:r>
              <a:rPr lang="zh-CN" altLang="en-US" dirty="0"/>
              <a:t>：</a:t>
            </a:r>
            <a:r>
              <a:rPr lang="en" altLang="zh-CN" dirty="0"/>
              <a:t>Single-GPU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EA5F79-C266-B470-8B24-5A83C80D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49" y="1483460"/>
            <a:ext cx="9983243" cy="45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9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8A32C40-1895-F924-28DE-6637A11B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MULTI-GPU TRAINING</a:t>
            </a:r>
            <a:r>
              <a:rPr lang="zh-CN" altLang="en-US" dirty="0"/>
              <a:t>：</a:t>
            </a:r>
            <a:r>
              <a:rPr lang="en" altLang="zh-CN" dirty="0"/>
              <a:t>Data parallel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BD986E-2B1F-05CE-8D5D-54A62D6D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04" y="1955303"/>
            <a:ext cx="11436553" cy="40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EB64BB-CBFE-BC75-E78F-D0DE9A68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INTER-GPU COMMUNICATION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798E7F-A756-9781-4184-9857C34C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57" y="1444537"/>
            <a:ext cx="10538048" cy="4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9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04012E-895F-68B6-554A-E1CC87F4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API</a:t>
            </a:r>
            <a:r>
              <a:rPr lang="zh-CN" altLang="en-US" dirty="0"/>
              <a:t> </a:t>
            </a:r>
            <a:r>
              <a:rPr lang="en" altLang="zh-CN" dirty="0"/>
              <a:t>Overview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033B30-2952-B102-57BF-D82F67AC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43" y="1840934"/>
            <a:ext cx="11235055" cy="40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9A5EDB-EA6F-E7A2-312A-ABCB35AC7E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 初始化</a:t>
            </a:r>
            <a:endParaRPr lang="en-US" altLang="zh-CN" dirty="0"/>
          </a:p>
          <a:p>
            <a:r>
              <a:rPr lang="en" altLang="zh-CN" sz="5400" dirty="0"/>
              <a:t>INIT / BOOTSTRAP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4285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FA842B-F461-AE0F-F560-945AC360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47327"/>
            <a:ext cx="10963473" cy="44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F2103B-6587-7B71-67FC-3CD0D475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9" y="1809117"/>
            <a:ext cx="11007024" cy="40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0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B1A6B4-1530-6E6B-7E2A-7D82D6D7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1" y="2047861"/>
            <a:ext cx="10808219" cy="350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843CB8-D394-9486-5E45-8FC2F10A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15056"/>
            <a:ext cx="10963472" cy="44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BOOTSTRAP</a:t>
            </a:r>
            <a:r>
              <a:rPr lang="zh-CN" altLang="en-US" dirty="0"/>
              <a:t>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800" dirty="0"/>
              <a:t>NCCL Bootstrap</a:t>
            </a:r>
            <a:r>
              <a:rPr lang="zh-CN" altLang="en-US" sz="1800" dirty="0"/>
              <a:t> 在同一个任务中使用 </a:t>
            </a:r>
            <a:r>
              <a:rPr lang="en" altLang="zh-CN" sz="1800" dirty="0"/>
              <a:t>TCP/IP</a:t>
            </a:r>
            <a:r>
              <a:rPr lang="zh-CN" altLang="en-US" sz="1800" dirty="0"/>
              <a:t> </a:t>
            </a:r>
            <a:r>
              <a:rPr lang="en-US" altLang="zh-CN" sz="1800" dirty="0"/>
              <a:t>sockets</a:t>
            </a:r>
            <a:r>
              <a:rPr lang="zh-CN" altLang="en-US" sz="1800" dirty="0"/>
              <a:t> 去连接不同的 </a:t>
            </a:r>
            <a:r>
              <a:rPr lang="en-US" altLang="zh-CN" sz="1800" dirty="0"/>
              <a:t>Ranks</a:t>
            </a:r>
            <a:r>
              <a:rPr lang="zh-CN" altLang="en-US" sz="1800" dirty="0"/>
              <a:t>，然后提供一个带外信道在 </a:t>
            </a:r>
            <a:r>
              <a:rPr lang="en-US" altLang="zh-CN" sz="1800" dirty="0"/>
              <a:t>Ranks</a:t>
            </a:r>
            <a:r>
              <a:rPr lang="zh-CN" altLang="en-US" sz="1800" dirty="0"/>
              <a:t> 间传输不同的数据。</a:t>
            </a:r>
            <a:endParaRPr lang="en-US" altLang="zh-CN" sz="1800" dirty="0"/>
          </a:p>
          <a:p>
            <a:r>
              <a:rPr lang="en" altLang="zh-CN" sz="1800" dirty="0"/>
              <a:t>NCCL Bootstrap uses plain TCP/IP sockets to connect ranks of the same job. It then provides an out -of-band channel to exchange information between ranks as needed.</a:t>
            </a:r>
          </a:p>
          <a:p>
            <a:endParaRPr lang="en" altLang="zh-CN" sz="2800" dirty="0"/>
          </a:p>
          <a:p>
            <a:r>
              <a:rPr lang="en" altLang="zh-CN" sz="1800" dirty="0"/>
              <a:t>Bootstrap</a:t>
            </a:r>
            <a:r>
              <a:rPr lang="zh-CN" altLang="en-US" sz="1800" dirty="0"/>
              <a:t> 操作在 </a:t>
            </a:r>
            <a:r>
              <a:rPr lang="en" altLang="zh-CN" sz="1800" dirty="0"/>
              <a:t>NCCL</a:t>
            </a:r>
            <a:r>
              <a:rPr lang="zh-CN" altLang="en-US" sz="1800" dirty="0"/>
              <a:t> 整个生命周期内都是可用的，不过主要用于初始化（</a:t>
            </a:r>
            <a:r>
              <a:rPr lang="en-US" altLang="zh-CN" sz="1800" dirty="0"/>
              <a:t>Init</a:t>
            </a:r>
            <a:r>
              <a:rPr lang="zh-CN" altLang="en-US" sz="1800" dirty="0"/>
              <a:t>）阶段，当然也可以用于动态连接时 </a:t>
            </a:r>
            <a:r>
              <a:rPr lang="en" altLang="zh-CN" sz="1800" dirty="0"/>
              <a:t>send/recv</a:t>
            </a:r>
            <a:r>
              <a:rPr lang="zh-CN" altLang="en-US" sz="1800" dirty="0"/>
              <a:t> 操作。</a:t>
            </a:r>
          </a:p>
          <a:p>
            <a:r>
              <a:rPr lang="en" altLang="zh-CN" sz="1800" dirty="0"/>
              <a:t>Bootstrap operations are available during the entire life of the NCCL communicator. They are mostly used during </a:t>
            </a:r>
            <a:r>
              <a:rPr lang="en" altLang="zh-CN" sz="1800" dirty="0" err="1"/>
              <a:t>init</a:t>
            </a:r>
            <a:r>
              <a:rPr lang="en" altLang="zh-CN" sz="1800" dirty="0"/>
              <a:t>, but can also be used for dynamically connected send/recv operations.</a:t>
            </a:r>
          </a:p>
        </p:txBody>
      </p:sp>
    </p:spTree>
    <p:extLst>
      <p:ext uri="{BB962C8B-B14F-4D97-AF65-F5344CB8AC3E}">
        <p14:creationId xmlns:p14="http://schemas.microsoft.com/office/powerpoint/2010/main" val="292842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D7BD36-3426-462B-1923-A5BBADA849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03.</a:t>
            </a:r>
            <a:r>
              <a:rPr lang="zh-CN" altLang="en-US" dirty="0"/>
              <a:t> 通信架构</a:t>
            </a:r>
            <a:r>
              <a:rPr lang="en" altLang="zh-CN" sz="5400" dirty="0"/>
              <a:t>COMMUNICATION ARCHITECTURE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86460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 ARCHITECTURE</a:t>
            </a:r>
            <a:r>
              <a:rPr lang="zh-CN" altLang="en-US" dirty="0"/>
              <a:t>：</a:t>
            </a:r>
            <a:r>
              <a:rPr lang="en" altLang="zh-CN" dirty="0"/>
              <a:t>Optimized kernels for all platforms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1658" y="1360170"/>
            <a:ext cx="2229494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拓扑检测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BB17EA-2B87-8497-97FE-A5923792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817884"/>
            <a:ext cx="10981333" cy="4537196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24F2F73C-2E5E-6416-C5A6-B8D96C5D7CB1}"/>
              </a:ext>
            </a:extLst>
          </p:cNvPr>
          <p:cNvSpPr txBox="1">
            <a:spLocks/>
          </p:cNvSpPr>
          <p:nvPr/>
        </p:nvSpPr>
        <p:spPr>
          <a:xfrm>
            <a:off x="3645613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图搜索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12093BA7-0A85-E4D7-65A7-9DFF64A82015}"/>
              </a:ext>
            </a:extLst>
          </p:cNvPr>
          <p:cNvSpPr txBox="1">
            <a:spLocks/>
          </p:cNvSpPr>
          <p:nvPr/>
        </p:nvSpPr>
        <p:spPr>
          <a:xfrm>
            <a:off x="6321657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图连接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F3EFEA9-28AC-3108-20DF-8EBBFF9F623D}"/>
              </a:ext>
            </a:extLst>
          </p:cNvPr>
          <p:cNvSpPr txBox="1">
            <a:spLocks/>
          </p:cNvSpPr>
          <p:nvPr/>
        </p:nvSpPr>
        <p:spPr>
          <a:xfrm>
            <a:off x="8854611" y="1360170"/>
            <a:ext cx="222949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/>
              <a:t>Kernel</a:t>
            </a:r>
            <a:r>
              <a:rPr lang="zh-CN" altLang="en-US" dirty="0"/>
              <a:t> 执行</a:t>
            </a:r>
          </a:p>
        </p:txBody>
      </p:sp>
    </p:spTree>
    <p:extLst>
      <p:ext uri="{BB962C8B-B14F-4D97-AF65-F5344CB8AC3E}">
        <p14:creationId xmlns:p14="http://schemas.microsoft.com/office/powerpoint/2010/main" val="303960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拓扑</a:t>
            </a:r>
            <a:r>
              <a:rPr lang="zh-CN" altLang="en-US" dirty="0"/>
              <a:t>感知：</a:t>
            </a:r>
            <a:r>
              <a:rPr lang="en" altLang="zh-CN" dirty="0"/>
              <a:t>Extensive support for all platforms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B6941D-02C2-1E88-40B9-A8A94BAC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1" y="1290067"/>
            <a:ext cx="10780680" cy="51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从</a:t>
            </a:r>
            <a:r>
              <a:rPr lang="zh-CN" altLang="en-US" dirty="0"/>
              <a:t>拓扑到构图：</a:t>
            </a:r>
            <a:r>
              <a:rPr lang="en" altLang="zh-CN" dirty="0"/>
              <a:t>Intra-node graph search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E016CF-7771-08D6-0E9A-DDB90C56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90"/>
          <a:stretch/>
        </p:blipFill>
        <p:spPr>
          <a:xfrm>
            <a:off x="623634" y="1360169"/>
            <a:ext cx="8695027" cy="476392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95371" y="1787703"/>
            <a:ext cx="2391737" cy="1931542"/>
          </a:xfrm>
        </p:spPr>
        <p:txBody>
          <a:bodyPr anchor="ctr"/>
          <a:lstStyle/>
          <a:p>
            <a:r>
              <a:rPr lang="zh-CN" altLang="en-US" dirty="0"/>
              <a:t>节点内进行多路径搜索，最大限度地提高节点内和节点间带宽</a:t>
            </a: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3DB11F6A-C0AC-B458-195E-7B90152ECC52}"/>
              </a:ext>
            </a:extLst>
          </p:cNvPr>
          <p:cNvSpPr txBox="1">
            <a:spLocks/>
          </p:cNvSpPr>
          <p:nvPr/>
        </p:nvSpPr>
        <p:spPr>
          <a:xfrm>
            <a:off x="9318661" y="4069262"/>
            <a:ext cx="2391737" cy="23590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根据 </a:t>
            </a:r>
            <a:r>
              <a:rPr lang="en-US" altLang="zh-CN" dirty="0"/>
              <a:t>Channel</a:t>
            </a:r>
            <a:r>
              <a:rPr lang="zh-CN" altLang="en-US" dirty="0"/>
              <a:t> 数和传输速率对每种算法和协议的延迟和带宽进行建模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1588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8775A7-5BB3-2AC7-CD71-4F6441C65D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04.</a:t>
            </a:r>
            <a:r>
              <a:rPr lang="zh-CN" altLang="en-US" dirty="0"/>
              <a:t> 节点间通信</a:t>
            </a:r>
            <a:endParaRPr lang="en-US" altLang="zh-CN" dirty="0"/>
          </a:p>
          <a:p>
            <a:r>
              <a:rPr lang="en" altLang="zh-CN" sz="5400" dirty="0"/>
              <a:t>INTER-NODE COMMUNICATION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2276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间通信：</a:t>
            </a:r>
            <a:r>
              <a:rPr lang="en" altLang="zh-CN" dirty="0"/>
              <a:t>Connect rails together</a:t>
            </a:r>
            <a:r>
              <a:rPr lang="zh-CN" altLang="en-US" dirty="0"/>
              <a:t> 多轨连接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6035" y="1360170"/>
            <a:ext cx="3191073" cy="4994910"/>
          </a:xfrm>
        </p:spPr>
        <p:txBody>
          <a:bodyPr anchor="ctr"/>
          <a:lstStyle/>
          <a:p>
            <a:r>
              <a:rPr lang="zh-CN" altLang="en-US" dirty="0"/>
              <a:t>对每个节点的 </a:t>
            </a:r>
            <a:r>
              <a:rPr lang="en" altLang="zh-CN" dirty="0"/>
              <a:t>Rings</a:t>
            </a:r>
            <a:r>
              <a:rPr lang="zh-CN" altLang="en-US" dirty="0"/>
              <a:t> </a:t>
            </a:r>
            <a:r>
              <a:rPr lang="zh-CN" altLang="en" dirty="0"/>
              <a:t>进行</a:t>
            </a:r>
            <a:r>
              <a:rPr lang="zh-CN" altLang="en-US" dirty="0"/>
              <a:t>相互连接</a:t>
            </a:r>
            <a:endParaRPr lang="en" altLang="zh-CN" dirty="0"/>
          </a:p>
          <a:p>
            <a:endParaRPr lang="en" altLang="zh-CN" dirty="0"/>
          </a:p>
          <a:p>
            <a:r>
              <a:rPr lang="zh-CN" altLang="en" dirty="0"/>
              <a:t>前提</a:t>
            </a:r>
            <a:r>
              <a:rPr lang="zh-CN" altLang="en-US" dirty="0"/>
              <a:t>假设：</a:t>
            </a:r>
            <a:r>
              <a:rPr lang="en" altLang="zh-CN" dirty="0"/>
              <a:t>NIC</a:t>
            </a:r>
            <a:r>
              <a:rPr lang="zh-CN" altLang="en-US" dirty="0"/>
              <a:t>（网口）可以在节点间进行高效通信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B2A729-0B2E-3924-7561-6D4B11D2E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645300"/>
            <a:ext cx="7772400" cy="442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9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BC842C-BE31-2D62-05E3-222D1891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间通信：</a:t>
            </a:r>
            <a:r>
              <a:rPr lang="en" altLang="zh-CN" dirty="0"/>
              <a:t>Rings vs Trees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4F6248-752A-A85F-575D-FB9287B9F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22733" y="1360170"/>
            <a:ext cx="4364375" cy="4994910"/>
          </a:xfrm>
        </p:spPr>
        <p:txBody>
          <a:bodyPr anchor="ctr"/>
          <a:lstStyle/>
          <a:p>
            <a:r>
              <a:rPr lang="zh-CN" altLang="en" dirty="0"/>
              <a:t>树</a:t>
            </a:r>
            <a:r>
              <a:rPr lang="zh-CN" altLang="en-US" dirty="0"/>
              <a:t>通过节点之间进行连接</a:t>
            </a:r>
            <a:endParaRPr lang="en-US" altLang="zh-CN" dirty="0"/>
          </a:p>
          <a:p>
            <a:endParaRPr lang="en" altLang="zh-CN" dirty="0"/>
          </a:p>
          <a:p>
            <a:r>
              <a:rPr lang="zh-CN" altLang="en-US" dirty="0"/>
              <a:t>节点内通过多块 </a:t>
            </a:r>
            <a:r>
              <a:rPr lang="en" altLang="zh-CN" dirty="0"/>
              <a:t>NIC</a:t>
            </a:r>
            <a:r>
              <a:rPr lang="zh-CN" altLang="en-US" dirty="0"/>
              <a:t> 网卡聚合带宽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68D414-2FC0-6150-BF49-7C5C8333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501796"/>
            <a:ext cx="6695513" cy="47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</a:t>
            </a:r>
            <a:r>
              <a:rPr lang="zh-CN" altLang="en-US" b="0" dirty="0"/>
              <a:t>：</a:t>
            </a:r>
            <a:r>
              <a:rPr lang="en" altLang="zh-CN" dirty="0"/>
              <a:t>Dual binary tree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898099"/>
            <a:ext cx="1533938" cy="58919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altLang="en-US" dirty="0"/>
              <a:t>低时延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ACC6D-DFCD-5D39-5BB3-69C37389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4" y="1517608"/>
            <a:ext cx="7772400" cy="3350172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1E763846-EF7B-F932-F661-A846A4962CA7}"/>
              </a:ext>
            </a:extLst>
          </p:cNvPr>
          <p:cNvSpPr txBox="1">
            <a:spLocks/>
          </p:cNvSpPr>
          <p:nvPr/>
        </p:nvSpPr>
        <p:spPr>
          <a:xfrm>
            <a:off x="9542795" y="1860408"/>
            <a:ext cx="2262212" cy="282460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两棵树二叉树，</a:t>
            </a:r>
            <a:r>
              <a:rPr lang="zh-CN" altLang="en" dirty="0"/>
              <a:t>两种</a:t>
            </a:r>
            <a:r>
              <a:rPr lang="zh-CN" altLang="en-US" dirty="0"/>
              <a:t>模式</a:t>
            </a:r>
            <a:endParaRPr lang="en-US" altLang="zh-CN" dirty="0"/>
          </a:p>
          <a:p>
            <a:endParaRPr lang="en" altLang="zh-CN" dirty="0"/>
          </a:p>
          <a:p>
            <a:r>
              <a:rPr lang="zh-CN" altLang="en" dirty="0"/>
              <a:t>最大化</a:t>
            </a:r>
            <a:r>
              <a:rPr lang="zh-CN" altLang="en-US" dirty="0"/>
              <a:t>局部通信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E326C-6749-0403-28C1-7625525A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59" y="5103441"/>
            <a:ext cx="6215866" cy="119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</a:t>
            </a:r>
            <a:r>
              <a:rPr lang="zh-CN" altLang="en-US" dirty="0"/>
              <a:t>间通信</a:t>
            </a:r>
            <a:r>
              <a:rPr lang="zh-CN" altLang="en-US" b="0" dirty="0"/>
              <a:t>：</a:t>
            </a:r>
            <a:r>
              <a:rPr lang="en" altLang="zh-CN" dirty="0"/>
              <a:t>Dual binary tree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DACC6D-DFCD-5D39-5BB3-69C37389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679" y="1412588"/>
            <a:ext cx="6037404" cy="2602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0E326C-6749-0403-28C1-7625525A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43" y="4374383"/>
            <a:ext cx="10004476" cy="19252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34BF3F-1D1F-E61F-38F8-2DE048C3436C}"/>
              </a:ext>
            </a:extLst>
          </p:cNvPr>
          <p:cNvSpPr txBox="1"/>
          <p:nvPr/>
        </p:nvSpPr>
        <p:spPr>
          <a:xfrm>
            <a:off x="4180966" y="4490791"/>
            <a:ext cx="3834829" cy="1692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20000"/>
              </a:lnSpc>
              <a:spcAft>
                <a:spcPts val="12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两棵互补二叉树，每一棵树处理一半的数据，充分利用网络带宽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algn="ctr" defTabSz="1218804" fontAlgn="base" latinLnBrk="1">
              <a:lnSpc>
                <a:spcPct val="120000"/>
              </a:lnSpc>
              <a:spcAft>
                <a:spcPts val="12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Half the data goes through each tree, achieving full bandwidth</a:t>
            </a:r>
          </a:p>
        </p:txBody>
      </p:sp>
    </p:spTree>
    <p:extLst>
      <p:ext uri="{BB962C8B-B14F-4D97-AF65-F5344CB8AC3E}">
        <p14:creationId xmlns:p14="http://schemas.microsoft.com/office/powerpoint/2010/main" val="282765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19A98D1-8321-6B4B-6E7A-EB49A09A98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05.</a:t>
            </a:r>
            <a:r>
              <a:rPr lang="zh-CN" altLang="en-US" dirty="0"/>
              <a:t> </a:t>
            </a:r>
            <a:r>
              <a:rPr lang="en-US" altLang="zh-CN" dirty="0"/>
              <a:t>CUDA</a:t>
            </a:r>
            <a:r>
              <a:rPr lang="zh-CN" altLang="en-US" dirty="0"/>
              <a:t>执行核心</a:t>
            </a:r>
            <a:endParaRPr lang="en-US" altLang="zh-CN" dirty="0"/>
          </a:p>
          <a:p>
            <a:r>
              <a:rPr lang="en" altLang="zh-CN" sz="6000" dirty="0"/>
              <a:t>CUDA KERNELS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26007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F22FB4F-6686-2C0B-DE5D-A472B03B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6298058" y="4654189"/>
            <a:ext cx="4754911" cy="46233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GPU </a:t>
            </a:r>
            <a:r>
              <a:rPr lang="zh-CN" altLang="en" dirty="0"/>
              <a:t>通信</a:t>
            </a:r>
            <a:r>
              <a:rPr lang="zh-CN" altLang="en-US" dirty="0"/>
              <a:t>核心：</a:t>
            </a:r>
            <a:r>
              <a:rPr lang="en" altLang="zh-CN" dirty="0"/>
              <a:t>Principle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96035" y="1360170"/>
            <a:ext cx="3191073" cy="4994910"/>
          </a:xfrm>
        </p:spPr>
        <p:txBody>
          <a:bodyPr anchor="ctr"/>
          <a:lstStyle/>
          <a:p>
            <a:r>
              <a:rPr lang="en-US" altLang="zh-CN" dirty="0"/>
              <a:t>GPU</a:t>
            </a:r>
            <a:r>
              <a:rPr lang="zh-CN" altLang="en-US" dirty="0"/>
              <a:t> 核心内：</a:t>
            </a:r>
            <a:endParaRPr lang="en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GPU</a:t>
            </a:r>
            <a:r>
              <a:rPr lang="zh-CN" altLang="en-US" dirty="0"/>
              <a:t> 内 </a:t>
            </a:r>
            <a:r>
              <a:rPr lang="en" altLang="zh-CN" dirty="0"/>
              <a:t>FIFO</a:t>
            </a:r>
            <a:r>
              <a:rPr lang="zh-CN" altLang="en-US" dirty="0"/>
              <a:t> 队列从其他 </a:t>
            </a:r>
            <a:r>
              <a:rPr lang="en-US" altLang="zh-CN" dirty="0"/>
              <a:t>GPU</a:t>
            </a:r>
            <a:r>
              <a:rPr lang="zh-CN" altLang="en-US" dirty="0"/>
              <a:t> 中接收和发送数据</a:t>
            </a:r>
          </a:p>
          <a:p>
            <a:pPr lvl="1"/>
            <a:r>
              <a:rPr lang="zh-CN" altLang="en-US" dirty="0"/>
              <a:t>使用本地和远程缓冲区执行 </a:t>
            </a:r>
            <a:r>
              <a:rPr lang="en-US" altLang="zh-CN" dirty="0"/>
              <a:t>reductions</a:t>
            </a:r>
            <a:r>
              <a:rPr lang="zh-CN" altLang="en-US" dirty="0"/>
              <a:t> 和 </a:t>
            </a:r>
            <a:r>
              <a:rPr lang="en-US" altLang="zh-CN" dirty="0"/>
              <a:t>copy</a:t>
            </a:r>
            <a:r>
              <a:rPr lang="zh-CN" altLang="en-US" dirty="0"/>
              <a:t> 操作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B00D66-2D59-4645-32A6-7B2AE141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874754"/>
            <a:ext cx="7772400" cy="39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节点间</a:t>
            </a:r>
            <a:r>
              <a:rPr lang="zh-CN" altLang="en-US" dirty="0"/>
              <a:t>通信：</a:t>
            </a:r>
            <a:r>
              <a:rPr lang="zh-CN" altLang="en" dirty="0"/>
              <a:t>网络</a:t>
            </a:r>
            <a:r>
              <a:rPr lang="zh-CN" altLang="en-US" dirty="0"/>
              <a:t>代理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CBE82B-775C-9158-9160-3599391B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267616"/>
            <a:ext cx="10968560" cy="3074945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B66AABFE-7F74-CF51-B002-4ABD844E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4153" y="1226257"/>
            <a:ext cx="1191803" cy="104398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局部梯度信息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EF9A9369-7708-68BF-2436-19AEB427463D}"/>
              </a:ext>
            </a:extLst>
          </p:cNvPr>
          <p:cNvSpPr txBox="1">
            <a:spLocks/>
          </p:cNvSpPr>
          <p:nvPr/>
        </p:nvSpPr>
        <p:spPr>
          <a:xfrm>
            <a:off x="3595956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DD7F4F9C-CA63-F9C5-5CE1-97A2E8919180}"/>
              </a:ext>
            </a:extLst>
          </p:cNvPr>
          <p:cNvSpPr txBox="1">
            <a:spLocks/>
          </p:cNvSpPr>
          <p:nvPr/>
        </p:nvSpPr>
        <p:spPr>
          <a:xfrm>
            <a:off x="8782692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/>
              <a:t>局部梯度信息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2490B11-4C4A-32B9-1924-5B604BE8180A}"/>
              </a:ext>
            </a:extLst>
          </p:cNvPr>
          <p:cNvSpPr txBox="1">
            <a:spLocks/>
          </p:cNvSpPr>
          <p:nvPr/>
        </p:nvSpPr>
        <p:spPr>
          <a:xfrm>
            <a:off x="9974495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B5169E8-AF0A-F409-EF92-04A8835A87E2}"/>
              </a:ext>
            </a:extLst>
          </p:cNvPr>
          <p:cNvSpPr txBox="1">
            <a:spLocks/>
          </p:cNvSpPr>
          <p:nvPr/>
        </p:nvSpPr>
        <p:spPr>
          <a:xfrm>
            <a:off x="609655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环中上一个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3A964AB-C82B-6D34-9BEF-51751655BC99}"/>
              </a:ext>
            </a:extLst>
          </p:cNvPr>
          <p:cNvSpPr txBox="1">
            <a:spLocks/>
          </p:cNvSpPr>
          <p:nvPr/>
        </p:nvSpPr>
        <p:spPr>
          <a:xfrm>
            <a:off x="4774058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" dirty="0"/>
              <a:t>发送</a:t>
            </a:r>
            <a:r>
              <a:rPr lang="zh-CN" altLang="en-US" dirty="0"/>
              <a:t>代理线程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65F8F74D-A8D1-CD2E-A101-3F6FAAB216AB}"/>
              </a:ext>
            </a:extLst>
          </p:cNvPr>
          <p:cNvSpPr txBox="1">
            <a:spLocks/>
          </p:cNvSpPr>
          <p:nvPr/>
        </p:nvSpPr>
        <p:spPr>
          <a:xfrm>
            <a:off x="9231330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环中下一个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243A7908-65D9-B73E-79A8-272466B5B466}"/>
              </a:ext>
            </a:extLst>
          </p:cNvPr>
          <p:cNvSpPr txBox="1">
            <a:spLocks/>
          </p:cNvSpPr>
          <p:nvPr/>
        </p:nvSpPr>
        <p:spPr>
          <a:xfrm>
            <a:off x="7296363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-US" dirty="0"/>
              <a:t>接收代理线程</a:t>
            </a:r>
          </a:p>
        </p:txBody>
      </p:sp>
    </p:spTree>
    <p:extLst>
      <p:ext uri="{BB962C8B-B14F-4D97-AF65-F5344CB8AC3E}">
        <p14:creationId xmlns:p14="http://schemas.microsoft.com/office/powerpoint/2010/main" val="191565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节点间</a:t>
            </a:r>
            <a:r>
              <a:rPr lang="zh-CN" altLang="en-US" dirty="0"/>
              <a:t>通信：</a:t>
            </a:r>
            <a:r>
              <a:rPr lang="en" altLang="zh-CN" dirty="0"/>
              <a:t>GPU Direct RDMA</a:t>
            </a:r>
            <a:endParaRPr lang="zh-CN" altLang="en-US" dirty="0"/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B66AABFE-7F74-CF51-B002-4ABD844E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4153" y="1226257"/>
            <a:ext cx="1191803" cy="104398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局部梯度信息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EF9A9369-7708-68BF-2436-19AEB427463D}"/>
              </a:ext>
            </a:extLst>
          </p:cNvPr>
          <p:cNvSpPr txBox="1">
            <a:spLocks/>
          </p:cNvSpPr>
          <p:nvPr/>
        </p:nvSpPr>
        <p:spPr>
          <a:xfrm>
            <a:off x="3595956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DD7F4F9C-CA63-F9C5-5CE1-97A2E8919180}"/>
              </a:ext>
            </a:extLst>
          </p:cNvPr>
          <p:cNvSpPr txBox="1">
            <a:spLocks/>
          </p:cNvSpPr>
          <p:nvPr/>
        </p:nvSpPr>
        <p:spPr>
          <a:xfrm>
            <a:off x="8782692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/>
              <a:t>局部梯度信息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2490B11-4C4A-32B9-1924-5B604BE8180A}"/>
              </a:ext>
            </a:extLst>
          </p:cNvPr>
          <p:cNvSpPr txBox="1">
            <a:spLocks/>
          </p:cNvSpPr>
          <p:nvPr/>
        </p:nvSpPr>
        <p:spPr>
          <a:xfrm>
            <a:off x="9974495" y="1226257"/>
            <a:ext cx="1191803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聚合梯度信息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B5169E8-AF0A-F409-EF92-04A8835A87E2}"/>
              </a:ext>
            </a:extLst>
          </p:cNvPr>
          <p:cNvSpPr txBox="1">
            <a:spLocks/>
          </p:cNvSpPr>
          <p:nvPr/>
        </p:nvSpPr>
        <p:spPr>
          <a:xfrm>
            <a:off x="609655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环中上一个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3A964AB-C82B-6D34-9BEF-51751655BC99}"/>
              </a:ext>
            </a:extLst>
          </p:cNvPr>
          <p:cNvSpPr txBox="1">
            <a:spLocks/>
          </p:cNvSpPr>
          <p:nvPr/>
        </p:nvSpPr>
        <p:spPr>
          <a:xfrm>
            <a:off x="4774058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" dirty="0"/>
              <a:t>发送</a:t>
            </a:r>
            <a:r>
              <a:rPr lang="zh-CN" altLang="en-US" dirty="0"/>
              <a:t>代理线程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65F8F74D-A8D1-CD2E-A101-3F6FAAB216AB}"/>
              </a:ext>
            </a:extLst>
          </p:cNvPr>
          <p:cNvSpPr txBox="1">
            <a:spLocks/>
          </p:cNvSpPr>
          <p:nvPr/>
        </p:nvSpPr>
        <p:spPr>
          <a:xfrm>
            <a:off x="9231330" y="5406325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dirty="0"/>
              <a:t>环中下一个</a:t>
            </a:r>
            <a:r>
              <a:rPr lang="en-US" altLang="zh-CN" dirty="0"/>
              <a:t> GPU </a:t>
            </a:r>
            <a:r>
              <a:rPr lang="zh-CN" altLang="en-US" dirty="0"/>
              <a:t>节点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243A7908-65D9-B73E-79A8-272466B5B466}"/>
              </a:ext>
            </a:extLst>
          </p:cNvPr>
          <p:cNvSpPr txBox="1">
            <a:spLocks/>
          </p:cNvSpPr>
          <p:nvPr/>
        </p:nvSpPr>
        <p:spPr>
          <a:xfrm>
            <a:off x="7296363" y="5418590"/>
            <a:ext cx="1486329" cy="104398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" altLang="zh-CN" dirty="0"/>
              <a:t>CPU </a:t>
            </a:r>
            <a:r>
              <a:rPr lang="zh-CN" altLang="en-US" dirty="0"/>
              <a:t>接收代理线程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A18E23-5B54-E32E-D7E3-CAD9CD42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18" y="2290787"/>
            <a:ext cx="11216143" cy="31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8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03E8E5-439F-3FD8-437B-FE5A1EE56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06.</a:t>
            </a:r>
            <a:r>
              <a:rPr lang="zh-CN" altLang="en-US" dirty="0"/>
              <a:t> 数据发送和接收 </a:t>
            </a:r>
            <a:r>
              <a:rPr lang="en" altLang="zh-CN" sz="5400" dirty="0"/>
              <a:t>SEND/RECEIVE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744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Communication semantics</a:t>
            </a:r>
            <a:r>
              <a:rPr lang="zh-CN" altLang="en-US" dirty="0"/>
              <a:t> 通信语义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429000"/>
            <a:ext cx="10963473" cy="2926080"/>
          </a:xfrm>
        </p:spPr>
        <p:txBody>
          <a:bodyPr/>
          <a:lstStyle/>
          <a:p>
            <a:r>
              <a:rPr lang="en" altLang="zh-CN" dirty="0"/>
              <a:t>Create any operation involving sending and receiving to/from different peers. Grouping operation together is needed to guarantee forward progress and no deadlock.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6548F1-6B5D-8EFB-B6E7-02F27590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4469258"/>
            <a:ext cx="10784292" cy="16664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E7BD4E-C83E-B390-FCE8-2C2ED09D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48829"/>
            <a:ext cx="674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DE82E7-C136-7127-C708-481F92FB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网络优化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A5F7C49-A32A-2B62-32A7-79E536ED2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4982426"/>
            <a:ext cx="5284005" cy="619860"/>
          </a:xfrm>
        </p:spPr>
        <p:txBody>
          <a:bodyPr/>
          <a:lstStyle/>
          <a:p>
            <a:pPr algn="ctr"/>
            <a:r>
              <a:rPr lang="zh-CN" altLang="en-US" dirty="0"/>
              <a:t>随节点数增加，网络时延也会增加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6780A6-C3A5-FCAF-71A1-71450DC7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03" y="1711190"/>
            <a:ext cx="11132756" cy="3271236"/>
          </a:xfrm>
          <a:prstGeom prst="rect">
            <a:avLst/>
          </a:prstGeom>
        </p:spPr>
      </p:pic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2FB3DD93-605E-C86B-BE4A-EBD927259571}"/>
              </a:ext>
            </a:extLst>
          </p:cNvPr>
          <p:cNvSpPr txBox="1">
            <a:spLocks/>
          </p:cNvSpPr>
          <p:nvPr/>
        </p:nvSpPr>
        <p:spPr>
          <a:xfrm>
            <a:off x="5999272" y="4982426"/>
            <a:ext cx="5284005" cy="61986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带宽理论值可以指引优化方向</a:t>
            </a:r>
          </a:p>
        </p:txBody>
      </p:sp>
    </p:spTree>
    <p:extLst>
      <p:ext uri="{BB962C8B-B14F-4D97-AF65-F5344CB8AC3E}">
        <p14:creationId xmlns:p14="http://schemas.microsoft.com/office/powerpoint/2010/main" val="162545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318C8-97F3-88FF-798F-DF60963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0FE1950-B4EE-6B9F-294B-03E4C211C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不同节点通信拓扑结构，很大程度影响通信带宽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2DE3DF-A481-211D-AC0F-CA3C7C76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70" y="2101571"/>
            <a:ext cx="9952421" cy="4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4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03E8E5-439F-3FD8-437B-FE5A1EE56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07.</a:t>
            </a:r>
            <a:r>
              <a:rPr lang="zh-CN" altLang="en-US" dirty="0"/>
              <a:t> 通信协议 </a:t>
            </a:r>
            <a:endParaRPr lang="en" altLang="zh-CN" sz="5400" dirty="0"/>
          </a:p>
          <a:p>
            <a:r>
              <a:rPr lang="en" altLang="zh-CN" sz="5400" dirty="0"/>
              <a:t>Communication</a:t>
            </a:r>
            <a:r>
              <a:rPr lang="zh-CN" altLang="en-US" sz="5400" dirty="0"/>
              <a:t> </a:t>
            </a:r>
            <a:r>
              <a:rPr lang="en" altLang="zh-CN" sz="5400" dirty="0"/>
              <a:t>Protocol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80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36EA295-9326-F812-8CC1-8416A26A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通信协议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7676BE-711A-89FC-5913-94CD9562A4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 NCCL </a:t>
            </a:r>
            <a:r>
              <a:rPr lang="zh-CN" altLang="en-US" dirty="0"/>
              <a:t>使用 </a:t>
            </a:r>
            <a:r>
              <a:rPr lang="en-US" altLang="zh-CN" dirty="0"/>
              <a:t>3 </a:t>
            </a:r>
            <a:r>
              <a:rPr lang="zh-CN" altLang="en-US" dirty="0"/>
              <a:t>种不同的协议 </a:t>
            </a:r>
            <a:r>
              <a:rPr lang="en" altLang="zh-CN" dirty="0"/>
              <a:t>LL</a:t>
            </a:r>
            <a:r>
              <a:rPr lang="zh-CN" altLang="en" dirty="0"/>
              <a:t>、</a:t>
            </a:r>
            <a:r>
              <a:rPr lang="en" altLang="zh-CN" dirty="0"/>
              <a:t>LL128 </a:t>
            </a:r>
            <a:r>
              <a:rPr lang="zh-CN" altLang="en-US" dirty="0"/>
              <a:t>和 </a:t>
            </a:r>
            <a:r>
              <a:rPr lang="en" altLang="zh-CN" dirty="0"/>
              <a:t>Simple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其分别具有不同延迟（</a:t>
            </a:r>
            <a:r>
              <a:rPr lang="en-US" altLang="zh-CN" dirty="0"/>
              <a:t>~1</a:t>
            </a:r>
            <a:r>
              <a:rPr lang="en" altLang="zh-CN" dirty="0"/>
              <a:t>us</a:t>
            </a:r>
            <a:r>
              <a:rPr lang="zh-CN" altLang="en" dirty="0"/>
              <a:t>、</a:t>
            </a:r>
            <a:r>
              <a:rPr lang="en" altLang="zh-CN" dirty="0"/>
              <a:t>~2us </a:t>
            </a:r>
            <a:r>
              <a:rPr lang="zh-CN" altLang="en-US" dirty="0"/>
              <a:t>和 </a:t>
            </a:r>
            <a:r>
              <a:rPr lang="en-US" altLang="zh-CN" dirty="0"/>
              <a:t>~6</a:t>
            </a:r>
            <a:r>
              <a:rPr lang="en" altLang="zh-CN" dirty="0"/>
              <a:t>us</a:t>
            </a:r>
            <a:r>
              <a:rPr lang="zh-CN" altLang="en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其分别具有不同带宽（</a:t>
            </a:r>
            <a:r>
              <a:rPr lang="en-US" altLang="zh-CN" dirty="0"/>
              <a:t>50%</a:t>
            </a:r>
            <a:r>
              <a:rPr lang="zh-CN" altLang="en-US" dirty="0"/>
              <a:t>、</a:t>
            </a:r>
            <a:r>
              <a:rPr lang="en-US" altLang="zh-CN" dirty="0"/>
              <a:t>95% </a:t>
            </a:r>
            <a:r>
              <a:rPr lang="zh-CN" altLang="en-US" dirty="0"/>
              <a:t>和 </a:t>
            </a:r>
            <a:r>
              <a:rPr lang="en-US" altLang="zh-CN" dirty="0"/>
              <a:t>100%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以及其他影响其性能的差异。</a:t>
            </a:r>
          </a:p>
        </p:txBody>
      </p:sp>
    </p:spTree>
    <p:extLst>
      <p:ext uri="{BB962C8B-B14F-4D97-AF65-F5344CB8AC3E}">
        <p14:creationId xmlns:p14="http://schemas.microsoft.com/office/powerpoint/2010/main" val="347748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22528E-0671-EDC0-92FB-8930745E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81F529-231A-85DF-04BD-9708BF528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dirty="0"/>
              <a:t>LL</a:t>
            </a:r>
            <a:r>
              <a:rPr lang="zh-CN" altLang="en-US" b="1" dirty="0"/>
              <a:t>，</a:t>
            </a:r>
            <a:r>
              <a:rPr lang="en" altLang="zh-CN" b="1" dirty="0"/>
              <a:t> Low</a:t>
            </a:r>
            <a:r>
              <a:rPr lang="zh-CN" altLang="en-US" b="1" dirty="0"/>
              <a:t> </a:t>
            </a:r>
            <a:r>
              <a:rPr lang="en" altLang="zh-CN" b="1" dirty="0"/>
              <a:t>Latency</a:t>
            </a:r>
            <a:r>
              <a:rPr lang="zh-CN" altLang="en-US" b="1" dirty="0"/>
              <a:t> 协议</a:t>
            </a:r>
            <a:r>
              <a:rPr lang="zh-CN" altLang="en" b="1" dirty="0"/>
              <a:t>：</a:t>
            </a:r>
            <a:endParaRPr lang="en-US" altLang="zh-CN" b="1" dirty="0"/>
          </a:p>
          <a:p>
            <a:pPr lvl="1"/>
            <a:r>
              <a:rPr lang="zh-CN" altLang="en-US" dirty="0"/>
              <a:t>优化小数据量传输：小数据量情况下，打不满传输带宽时，优化同步带来的延迟。</a:t>
            </a:r>
            <a:endParaRPr lang="en-US" altLang="zh-CN" dirty="0"/>
          </a:p>
          <a:p>
            <a:pPr lvl="1"/>
            <a:r>
              <a:rPr lang="zh-CN" altLang="en-US" dirty="0"/>
              <a:t>提供低延迟：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原子存储操作，提供低延迟通信。</a:t>
            </a:r>
          </a:p>
        </p:txBody>
      </p:sp>
    </p:spTree>
    <p:extLst>
      <p:ext uri="{BB962C8B-B14F-4D97-AF65-F5344CB8AC3E}">
        <p14:creationId xmlns:p14="http://schemas.microsoft.com/office/powerpoint/2010/main" val="2320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GPU/NPU</a:t>
            </a:r>
            <a:r>
              <a:rPr lang="zh-CN" altLang="en-US"/>
              <a:t> 跑</a:t>
            </a:r>
            <a:r>
              <a:rPr lang="zh-CN" altLang="en-US" dirty="0"/>
              <a:t>大模型（训练</a:t>
            </a:r>
            <a:r>
              <a:rPr lang="en-US" altLang="zh-CN" dirty="0"/>
              <a:t>/</a:t>
            </a:r>
            <a:r>
              <a:rPr lang="zh-CN" altLang="en-US" dirty="0"/>
              <a:t>云端推理），模型太大所以需要多卡通信，离不开 </a:t>
            </a:r>
            <a:r>
              <a:rPr lang="en-US" altLang="zh-CN" dirty="0"/>
              <a:t>NCCL</a:t>
            </a:r>
            <a:r>
              <a:rPr lang="zh-CN" altLang="en-US" dirty="0"/>
              <a:t> 通信库，那么</a:t>
            </a:r>
            <a:r>
              <a:rPr lang="en-US" altLang="zh-CN" dirty="0"/>
              <a:t> NCCL</a:t>
            </a:r>
            <a:r>
              <a:rPr lang="zh-CN" altLang="en-US" dirty="0"/>
              <a:t> 到底有什么，是什么呢？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22528E-0671-EDC0-92FB-8930745E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LL128</a:t>
            </a:r>
            <a:r>
              <a:rPr lang="zh-CN" altLang="en-US" dirty="0"/>
              <a:t> 协议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81F529-231A-85DF-04BD-9708BF5289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dirty="0"/>
              <a:t>LL128</a:t>
            </a:r>
            <a:r>
              <a:rPr lang="zh-CN" altLang="en-US" b="1" dirty="0"/>
              <a:t>，</a:t>
            </a:r>
            <a:r>
              <a:rPr lang="en" altLang="zh-CN" b="1" dirty="0"/>
              <a:t>Low</a:t>
            </a:r>
            <a:r>
              <a:rPr lang="zh-CN" altLang="en-US" b="1" dirty="0"/>
              <a:t> </a:t>
            </a:r>
            <a:r>
              <a:rPr lang="en" altLang="zh-CN" b="1" dirty="0"/>
              <a:t>Latency</a:t>
            </a:r>
            <a:r>
              <a:rPr lang="zh-CN" altLang="en-US" b="1" dirty="0"/>
              <a:t> </a:t>
            </a:r>
            <a:r>
              <a:rPr lang="en" altLang="zh-CN" b="1" dirty="0"/>
              <a:t>128</a:t>
            </a:r>
            <a:r>
              <a:rPr lang="zh-CN" altLang="en-US" b="1" dirty="0"/>
              <a:t> 协议依赖硬件 </a:t>
            </a:r>
            <a:r>
              <a:rPr lang="en" altLang="zh-CN" b="1" dirty="0"/>
              <a:t>NVLink</a:t>
            </a:r>
            <a:r>
              <a:rPr lang="zh-CN" altLang="en-US" b="1" dirty="0"/>
              <a:t> 实现：</a:t>
            </a:r>
            <a:endParaRPr lang="en-US" altLang="zh-CN" b="1" dirty="0"/>
          </a:p>
          <a:p>
            <a:pPr lvl="1"/>
            <a:r>
              <a:rPr lang="zh-CN" altLang="en" dirty="0"/>
              <a:t>默认</a:t>
            </a:r>
            <a:r>
              <a:rPr lang="zh-CN" altLang="en-US" dirty="0"/>
              <a:t>协议：</a:t>
            </a:r>
            <a:r>
              <a:rPr lang="en" altLang="zh-CN" dirty="0"/>
              <a:t>LL128</a:t>
            </a:r>
            <a:r>
              <a:rPr lang="zh-CN" altLang="en-US" dirty="0"/>
              <a:t> 能够以较低延迟达到较大带宽率，</a:t>
            </a:r>
            <a:r>
              <a:rPr lang="en" altLang="zh-CN" dirty="0"/>
              <a:t>NCCL</a:t>
            </a:r>
            <a:r>
              <a:rPr lang="zh-CN" altLang="en-US" dirty="0"/>
              <a:t> 会在带有 </a:t>
            </a:r>
            <a:r>
              <a:rPr lang="en" altLang="zh-CN" dirty="0"/>
              <a:t>NVLink</a:t>
            </a:r>
            <a:r>
              <a:rPr lang="zh-CN" altLang="en-US" dirty="0"/>
              <a:t> 硬件上默认使用该协议。</a:t>
            </a:r>
            <a:endParaRPr lang="en-US" altLang="zh-CN" dirty="0"/>
          </a:p>
          <a:p>
            <a:pPr lvl="1"/>
            <a:r>
              <a:rPr lang="zh-CN" altLang="en-US" dirty="0"/>
              <a:t>低延迟：</a:t>
            </a:r>
            <a:r>
              <a:rPr lang="en-US" altLang="zh-CN" dirty="0"/>
              <a:t>128</a:t>
            </a:r>
            <a:r>
              <a:rPr lang="zh-CN" altLang="en-US" dirty="0"/>
              <a:t> 字节原子存储。</a:t>
            </a:r>
          </a:p>
        </p:txBody>
      </p:sp>
    </p:spTree>
    <p:extLst>
      <p:ext uri="{BB962C8B-B14F-4D97-AF65-F5344CB8AC3E}">
        <p14:creationId xmlns:p14="http://schemas.microsoft.com/office/powerpoint/2010/main" val="343339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本节内容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703573"/>
            <a:ext cx="10958765" cy="2484876"/>
          </a:xfrm>
        </p:spPr>
        <p:txBody>
          <a:bodyPr numCol="2"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基本介绍 </a:t>
            </a: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 初始化 </a:t>
            </a:r>
            <a:r>
              <a:rPr lang="en-US" altLang="zh-CN" dirty="0">
                <a:latin typeface="Gill Sans MT" panose="020B0502020104020203" pitchFamily="34" charset="0"/>
              </a:rPr>
              <a:t>Init/Bootstrap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通信架构 </a:t>
            </a:r>
            <a:r>
              <a:rPr lang="en-US" altLang="zh-CN" dirty="0">
                <a:latin typeface="Gill Sans MT" panose="020B0502020104020203" pitchFamily="34" charset="0"/>
              </a:rPr>
              <a:t>Communication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节点间通信 </a:t>
            </a:r>
            <a:r>
              <a:rPr lang="en-US" altLang="zh-CN" dirty="0">
                <a:latin typeface="Gill Sans MT" panose="020B0502020104020203" pitchFamily="34" charset="0"/>
              </a:rPr>
              <a:t>Inter-node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Communication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CUDA</a:t>
            </a:r>
            <a:r>
              <a:rPr lang="zh-CN" altLang="en-US" dirty="0">
                <a:latin typeface="Gill Sans MT" panose="020B0502020104020203" pitchFamily="34" charset="0"/>
              </a:rPr>
              <a:t> 执行核心 </a:t>
            </a:r>
            <a:r>
              <a:rPr lang="en-US" altLang="zh-CN" dirty="0">
                <a:latin typeface="Gill Sans MT" panose="020B0502020104020203" pitchFamily="34" charset="0"/>
              </a:rPr>
              <a:t>CUDA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Kernels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zh-CN" altLang="en-US" dirty="0">
                <a:latin typeface="Gill Sans MT" panose="020B0502020104020203" pitchFamily="34" charset="0"/>
              </a:rPr>
              <a:t>数据发送和接收 </a:t>
            </a:r>
            <a:r>
              <a:rPr lang="en-US" altLang="zh-CN" dirty="0">
                <a:latin typeface="Gill Sans MT" panose="020B0502020104020203" pitchFamily="34" charset="0"/>
              </a:rPr>
              <a:t>Send/Receive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通信协议 </a:t>
            </a:r>
            <a:r>
              <a:rPr lang="en" altLang="zh-CN" dirty="0">
                <a:latin typeface="Gill Sans MT" panose="020B0502020104020203" pitchFamily="34" charset="0"/>
              </a:rPr>
              <a:t>Communication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" altLang="zh-CN" dirty="0">
                <a:latin typeface="Gill Sans MT" panose="020B0502020104020203" pitchFamily="34" charset="0"/>
              </a:rPr>
              <a:t>Protocol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NCCL </a:t>
            </a:r>
            <a:r>
              <a:rPr lang="zh-CN" altLang="en-US" dirty="0"/>
              <a:t>基本介绍</a:t>
            </a:r>
            <a:endParaRPr lang="en-US" altLang="zh-CN" dirty="0"/>
          </a:p>
          <a:p>
            <a:r>
              <a:rPr lang="en-US" altLang="zh-CN" sz="5400" dirty="0"/>
              <a:t>NCCL</a:t>
            </a:r>
            <a:r>
              <a:rPr lang="zh-CN" altLang="en-US" sz="5400" dirty="0"/>
              <a:t> </a:t>
            </a:r>
            <a:r>
              <a:rPr lang="en-US" altLang="zh-CN" sz="5400" dirty="0"/>
              <a:t>Introduction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7DFFEE-C255-9C98-5BA1-73E10DF09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altLang="zh-CN" sz="5400" b="0" dirty="0">
                <a:solidFill>
                  <a:srgbClr val="92D050"/>
                </a:solidFill>
              </a:rPr>
              <a:t>https://</a:t>
            </a:r>
            <a:r>
              <a:rPr lang="en" altLang="zh-CN" sz="5400" b="0" dirty="0" err="1">
                <a:solidFill>
                  <a:srgbClr val="92D050"/>
                </a:solidFill>
              </a:rPr>
              <a:t>developer.nvidia.com</a:t>
            </a:r>
            <a:r>
              <a:rPr lang="en" altLang="zh-CN" sz="5400" b="0" dirty="0">
                <a:solidFill>
                  <a:srgbClr val="92D050"/>
                </a:solidFill>
              </a:rPr>
              <a:t>/</a:t>
            </a:r>
            <a:r>
              <a:rPr lang="en" altLang="zh-CN" sz="5400" b="0" dirty="0" err="1">
                <a:solidFill>
                  <a:srgbClr val="92D050"/>
                </a:solidFill>
              </a:rPr>
              <a:t>nccl</a:t>
            </a:r>
            <a:endParaRPr lang="zh-CN" altLang="en-US" sz="5400" b="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5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11D95CF5-7F53-5C84-B449-92420012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OPTIMIZED INTER-GPU COMMUNICATION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43E38-840C-50B3-7B29-586AE85E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13" y="1357996"/>
            <a:ext cx="8542915" cy="49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F8639F-EB3B-2849-5A4F-52033A83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NCCL</a:t>
            </a:r>
            <a:r>
              <a:rPr lang="zh-CN" altLang="en-US" dirty="0"/>
              <a:t> </a:t>
            </a:r>
            <a:r>
              <a:rPr lang="en" altLang="zh-CN" dirty="0"/>
              <a:t>DL stack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653AF9-5799-D47F-9974-2C8B8664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77" y="1491422"/>
            <a:ext cx="9619388" cy="47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29299</TotalTime>
  <Words>834</Words>
  <Application>Microsoft Macintosh PowerPoint</Application>
  <PresentationFormat>自定义</PresentationFormat>
  <Paragraphs>111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41</vt:i4>
      </vt:variant>
    </vt:vector>
  </HeadingPairs>
  <TitlesOfParts>
    <vt:vector size="56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本节内容</vt:lpstr>
      <vt:lpstr>PowerPoint 演示文稿</vt:lpstr>
      <vt:lpstr>PowerPoint 演示文稿</vt:lpstr>
      <vt:lpstr>OPTIMIZED INTER-GPU COMMUNICATION</vt:lpstr>
      <vt:lpstr>NCCL DL stack</vt:lpstr>
      <vt:lpstr>MULTI-GPU TRAINING：Single-GPU</vt:lpstr>
      <vt:lpstr>MULTI-GPU TRAINING：Data parallel</vt:lpstr>
      <vt:lpstr>INTER-GPU COMMUNICATION</vt:lpstr>
      <vt:lpstr>NCCL API Overview</vt:lpstr>
      <vt:lpstr>PowerPoint 演示文稿</vt:lpstr>
      <vt:lpstr>NCCL BOOTSTRAP：Principle</vt:lpstr>
      <vt:lpstr>NCCL BOOTSTRAP：Principle</vt:lpstr>
      <vt:lpstr>NCCL BOOTSTRAP：Principle</vt:lpstr>
      <vt:lpstr>NCCL BOOTSTRAP：Principle</vt:lpstr>
      <vt:lpstr>NCCL BOOTSTRAP：Principle</vt:lpstr>
      <vt:lpstr>PowerPoint 演示文稿</vt:lpstr>
      <vt:lpstr>NCCL ARCHITECTURE：Optimized kernels for all platforms</vt:lpstr>
      <vt:lpstr>拓扑感知：Extensive support for all platforms</vt:lpstr>
      <vt:lpstr>从拓扑到构图：Intra-node graph search</vt:lpstr>
      <vt:lpstr>PowerPoint 演示文稿</vt:lpstr>
      <vt:lpstr>节点间通信：Connect rails together 多轨连接</vt:lpstr>
      <vt:lpstr>节点间通信：Rings vs Trees</vt:lpstr>
      <vt:lpstr>节点间通信：Dual binary tree</vt:lpstr>
      <vt:lpstr>节点间通信：Dual binary tree</vt:lpstr>
      <vt:lpstr>PowerPoint 演示文稿</vt:lpstr>
      <vt:lpstr>GPU 通信核心：Principle</vt:lpstr>
      <vt:lpstr>节点间通信：网络代理</vt:lpstr>
      <vt:lpstr>节点间通信：GPU Direct RDMA</vt:lpstr>
      <vt:lpstr>PowerPoint 演示文稿</vt:lpstr>
      <vt:lpstr>Communication semantics 通信语义</vt:lpstr>
      <vt:lpstr>网络优化</vt:lpstr>
      <vt:lpstr>网络优化</vt:lpstr>
      <vt:lpstr>PowerPoint 演示文稿</vt:lpstr>
      <vt:lpstr>NCCL 通信协议</vt:lpstr>
      <vt:lpstr>LL 协议</vt:lpstr>
      <vt:lpstr>LL128 协议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9451</cp:revision>
  <cp:lastPrinted>2023-09-08T09:14:01Z</cp:lastPrinted>
  <dcterms:created xsi:type="dcterms:W3CDTF">2020-08-28T08:44:19Z</dcterms:created>
  <dcterms:modified xsi:type="dcterms:W3CDTF">2024-08-18T09:58:31Z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